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108" y="95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dc4ca77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dc4ca77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dc4ca77f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dc4ca77f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1dc4ca77f8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1dc4ca77f8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1dc4ca77f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1dc4ca77f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1dc4ca77f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1dc4ca77f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1dc4ca77f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1dc4ca77f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1dc4ca77f8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1dc4ca77f8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1dc4ca77f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1dc4ca77f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44575"/>
            <a:ext cx="5022300" cy="30873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Exploring and Modeling the Boston Housing Dataset</a:t>
            </a:r>
            <a:endParaRPr/>
          </a:p>
        </p:txBody>
      </p:sp>
      <p:sp>
        <p:nvSpPr>
          <p:cNvPr id="55" name="Google Shape;55;p13"/>
          <p:cNvSpPr txBox="1">
            <a:spLocks noGrp="1"/>
          </p:cNvSpPr>
          <p:nvPr>
            <p:ph type="subTitle" idx="1"/>
          </p:nvPr>
        </p:nvSpPr>
        <p:spPr>
          <a:xfrm>
            <a:off x="597450" y="4028400"/>
            <a:ext cx="43701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Donal Moloney</a:t>
            </a:r>
            <a:endParaRPr/>
          </a:p>
        </p:txBody>
      </p:sp>
      <p:pic>
        <p:nvPicPr>
          <p:cNvPr id="56" name="Google Shape;56;p13"/>
          <p:cNvPicPr preferRelativeResize="0"/>
          <p:nvPr/>
        </p:nvPicPr>
        <p:blipFill>
          <a:blip r:embed="rId5">
            <a:alphaModFix/>
          </a:blip>
          <a:stretch>
            <a:fillRect/>
          </a:stretch>
        </p:blipFill>
        <p:spPr>
          <a:xfrm>
            <a:off x="5679938" y="2299275"/>
            <a:ext cx="3464062" cy="2309375"/>
          </a:xfrm>
          <a:prstGeom prst="rect">
            <a:avLst/>
          </a:prstGeom>
          <a:noFill/>
          <a:ln>
            <a:noFill/>
          </a:ln>
        </p:spPr>
      </p:pic>
      <p:pic>
        <p:nvPicPr>
          <p:cNvPr id="29" name="Audio 28">
            <a:hlinkClick r:id="" action="ppaction://media"/>
            <a:extLst>
              <a:ext uri="{FF2B5EF4-FFF2-40B4-BE49-F238E27FC236}">
                <a16:creationId xmlns:a16="http://schemas.microsoft.com/office/drawing/2014/main" id="{A7E5890E-E63C-7D5F-45D4-1EE361AD12D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9144"/>
    </mc:Choice>
    <mc:Fallback xmlns="">
      <p:transition spd="slow" advTm="39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a:t>
            </a:r>
            <a:endParaRPr/>
          </a:p>
        </p:txBody>
      </p:sp>
      <p:sp>
        <p:nvSpPr>
          <p:cNvPr id="62" name="Google Shape;62;p14"/>
          <p:cNvSpPr txBox="1">
            <a:spLocks noGrp="1"/>
          </p:cNvSpPr>
          <p:nvPr>
            <p:ph type="body" idx="1"/>
          </p:nvPr>
        </p:nvSpPr>
        <p:spPr>
          <a:xfrm>
            <a:off x="311700" y="1152475"/>
            <a:ext cx="59748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A detailed overview of the Boston Housing dataset. This compilation encompasses housing price data from Boston's suburban areas and integrates various socioeconomic factors that may influence these costs</a:t>
            </a:r>
          </a:p>
          <a:p>
            <a:pPr marL="457200" lvl="0" indent="-342900" algn="l" rtl="0">
              <a:spcBef>
                <a:spcPts val="0"/>
              </a:spcBef>
              <a:spcAft>
                <a:spcPts val="0"/>
              </a:spcAft>
              <a:buSzPts val="1800"/>
              <a:buChar char="●"/>
            </a:pPr>
            <a:r>
              <a:rPr lang="en-US" dirty="0"/>
              <a:t>Project Objectives: Explore and visualize the Boston Housing dataset, create a linear regression model for housing value prediction, and evaluate its performance.</a:t>
            </a:r>
            <a:endParaRPr dirty="0"/>
          </a:p>
        </p:txBody>
      </p:sp>
      <p:pic>
        <p:nvPicPr>
          <p:cNvPr id="63" name="Google Shape;63;p14"/>
          <p:cNvPicPr preferRelativeResize="0"/>
          <p:nvPr/>
        </p:nvPicPr>
        <p:blipFill>
          <a:blip r:embed="rId3">
            <a:alphaModFix/>
          </a:blip>
          <a:stretch>
            <a:fillRect/>
          </a:stretch>
        </p:blipFill>
        <p:spPr>
          <a:xfrm>
            <a:off x="6438900" y="1170125"/>
            <a:ext cx="2552700" cy="25527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41381"/>
    </mc:Choice>
    <mc:Fallback xmlns="">
      <p:transition spd="slow" advTm="4138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Exploring the DataSet</a:t>
            </a:r>
            <a:endParaRPr/>
          </a:p>
        </p:txBody>
      </p:sp>
      <p:sp>
        <p:nvSpPr>
          <p:cNvPr id="69" name="Google Shape;69;p15"/>
          <p:cNvSpPr txBox="1">
            <a:spLocks noGrp="1"/>
          </p:cNvSpPr>
          <p:nvPr>
            <p:ph type="body" idx="1"/>
          </p:nvPr>
        </p:nvSpPr>
        <p:spPr>
          <a:xfrm>
            <a:off x="311700" y="1152474"/>
            <a:ext cx="4966358" cy="3686225"/>
          </a:xfrm>
          <a:prstGeom prst="rect">
            <a:avLst/>
          </a:prstGeom>
        </p:spPr>
        <p:txBody>
          <a:bodyPr spcFirstLastPara="1" wrap="square" lIns="91425" tIns="91425" rIns="91425" bIns="91425" anchor="t" anchorCtr="0">
            <a:normAutofit/>
          </a:bodyPr>
          <a:lstStyle/>
          <a:p>
            <a:pPr marL="457200" lvl="0" indent="-325755" algn="l" rtl="0">
              <a:spcBef>
                <a:spcPts val="0"/>
              </a:spcBef>
              <a:spcAft>
                <a:spcPts val="0"/>
              </a:spcAft>
              <a:buSzPct val="100000"/>
              <a:buChar char="●"/>
            </a:pPr>
            <a:r>
              <a:rPr lang="en-US" dirty="0"/>
              <a:t>Through a histogram of the target variable, the distribution of housing prices (MEDV) appears largely normal with some outliers at the higher end.</a:t>
            </a:r>
          </a:p>
          <a:p>
            <a:pPr marL="131445" lvl="0" indent="0" algn="l" rtl="0">
              <a:spcBef>
                <a:spcPts val="0"/>
              </a:spcBef>
              <a:spcAft>
                <a:spcPts val="0"/>
              </a:spcAft>
              <a:buSzPct val="100000"/>
              <a:buNone/>
            </a:pPr>
            <a:endParaRPr lang="en-US" dirty="0"/>
          </a:p>
          <a:p>
            <a:pPr marL="457200" lvl="0" indent="-325755" algn="l" rtl="0">
              <a:spcBef>
                <a:spcPts val="0"/>
              </a:spcBef>
              <a:spcAft>
                <a:spcPts val="0"/>
              </a:spcAft>
              <a:buSzPct val="100000"/>
              <a:buChar char="●"/>
            </a:pPr>
            <a:r>
              <a:rPr lang="en-US" dirty="0"/>
              <a:t>By employing a heatmap of the correlation matrix and scatterplots, we observe distinct positive and negative correlations among features, highlighting key determinants for housing value predictions.</a:t>
            </a:r>
            <a:endParaRPr dirty="0"/>
          </a:p>
        </p:txBody>
      </p:sp>
      <p:pic>
        <p:nvPicPr>
          <p:cNvPr id="70" name="Google Shape;70;p15"/>
          <p:cNvPicPr preferRelativeResize="0"/>
          <p:nvPr/>
        </p:nvPicPr>
        <p:blipFill>
          <a:blip r:embed="rId3">
            <a:alphaModFix/>
          </a:blip>
          <a:stretch>
            <a:fillRect/>
          </a:stretch>
        </p:blipFill>
        <p:spPr>
          <a:xfrm>
            <a:off x="5821250" y="266050"/>
            <a:ext cx="2307350" cy="1622522"/>
          </a:xfrm>
          <a:prstGeom prst="rect">
            <a:avLst/>
          </a:prstGeom>
          <a:noFill/>
          <a:ln>
            <a:noFill/>
          </a:ln>
        </p:spPr>
      </p:pic>
      <p:pic>
        <p:nvPicPr>
          <p:cNvPr id="71" name="Google Shape;71;p15"/>
          <p:cNvPicPr preferRelativeResize="0"/>
          <p:nvPr/>
        </p:nvPicPr>
        <p:blipFill>
          <a:blip r:embed="rId4">
            <a:alphaModFix/>
          </a:blip>
          <a:stretch>
            <a:fillRect/>
          </a:stretch>
        </p:blipFill>
        <p:spPr>
          <a:xfrm>
            <a:off x="5670552" y="2234450"/>
            <a:ext cx="2688850" cy="2786925"/>
          </a:xfrm>
          <a:prstGeom prst="rect">
            <a:avLst/>
          </a:prstGeom>
          <a:noFill/>
          <a:ln>
            <a:noFill/>
          </a:ln>
        </p:spPr>
      </p:pic>
      <p:sp>
        <p:nvSpPr>
          <p:cNvPr id="72" name="Google Shape;72;p15"/>
          <p:cNvSpPr txBox="1"/>
          <p:nvPr/>
        </p:nvSpPr>
        <p:spPr>
          <a:xfrm>
            <a:off x="304800" y="304800"/>
            <a:ext cx="3561144" cy="84767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latin typeface="Calibri"/>
                <a:ea typeface="Calibri"/>
                <a:cs typeface="Calibri"/>
                <a:sym typeface="Calibri"/>
              </a:rPr>
              <a:t> </a:t>
            </a:r>
            <a:endParaRPr sz="1100">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42449"/>
    </mc:Choice>
    <mc:Fallback xmlns="">
      <p:transition spd="slow" advTm="4244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Exploring the DataSet</a:t>
            </a:r>
            <a:endParaRPr/>
          </a:p>
        </p:txBody>
      </p:sp>
      <p:sp>
        <p:nvSpPr>
          <p:cNvPr id="78" name="Google Shape;78;p16"/>
          <p:cNvSpPr txBox="1">
            <a:spLocks noGrp="1"/>
          </p:cNvSpPr>
          <p:nvPr>
            <p:ph type="body" idx="1"/>
          </p:nvPr>
        </p:nvSpPr>
        <p:spPr>
          <a:xfrm>
            <a:off x="311700" y="1152475"/>
            <a:ext cx="4182900" cy="3416400"/>
          </a:xfrm>
          <a:prstGeom prst="rect">
            <a:avLst/>
          </a:prstGeom>
        </p:spPr>
        <p:txBody>
          <a:bodyPr spcFirstLastPara="1" wrap="square" lIns="91425" tIns="91425" rIns="91425" bIns="91425" anchor="t" anchorCtr="0">
            <a:normAutofit/>
          </a:bodyPr>
          <a:lstStyle/>
          <a:p>
            <a:pPr marL="114300" lvl="0" indent="0" algn="l" rtl="0">
              <a:spcBef>
                <a:spcPts val="0"/>
              </a:spcBef>
              <a:spcAft>
                <a:spcPts val="0"/>
              </a:spcAft>
              <a:buSzPts val="1800"/>
              <a:buNone/>
            </a:pPr>
            <a:r>
              <a:rPr lang="en-US" dirty="0"/>
              <a:t>Data Visualization Insights:</a:t>
            </a:r>
          </a:p>
          <a:p>
            <a:pPr marL="114300" lvl="0" indent="0" algn="l" rtl="0">
              <a:spcBef>
                <a:spcPts val="0"/>
              </a:spcBef>
              <a:spcAft>
                <a:spcPts val="0"/>
              </a:spcAft>
              <a:buSzPts val="1800"/>
              <a:buNone/>
            </a:pPr>
            <a:r>
              <a:rPr lang="en-US" dirty="0"/>
              <a:t>The average number of rooms per dwelling (RM) shows a robust positive correlation with housing prices, while the percentage of lower status population (LSTAT) inversely correlates. These two features likely serve as key predictors of housing prices.</a:t>
            </a:r>
            <a:endParaRPr dirty="0"/>
          </a:p>
        </p:txBody>
      </p:sp>
      <p:pic>
        <p:nvPicPr>
          <p:cNvPr id="79" name="Google Shape;79;p16"/>
          <p:cNvPicPr preferRelativeResize="0"/>
          <p:nvPr/>
        </p:nvPicPr>
        <p:blipFill>
          <a:blip r:embed="rId3">
            <a:alphaModFix/>
          </a:blip>
          <a:stretch>
            <a:fillRect/>
          </a:stretch>
        </p:blipFill>
        <p:spPr>
          <a:xfrm>
            <a:off x="4647000" y="1170125"/>
            <a:ext cx="4344600" cy="304122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33724"/>
    </mc:Choice>
    <mc:Fallback xmlns="">
      <p:transition spd="slow" advTm="3372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Data Partitioning for Model Development &amp; Assessment:</a:t>
            </a:r>
            <a:endParaRPr dirty="0"/>
          </a:p>
        </p:txBody>
      </p:sp>
      <p:sp>
        <p:nvSpPr>
          <p:cNvPr id="85" name="Google Shape;85;p17"/>
          <p:cNvSpPr txBox="1">
            <a:spLocks noGrp="1"/>
          </p:cNvSpPr>
          <p:nvPr>
            <p:ph type="body" idx="1"/>
          </p:nvPr>
        </p:nvSpPr>
        <p:spPr>
          <a:xfrm>
            <a:off x="311700" y="1152475"/>
            <a:ext cx="57423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Divided the data into training and testing subsets to foster a robust foundation for our linear regression model. </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Leveraging the </a:t>
            </a:r>
            <a:r>
              <a:rPr lang="en-US" dirty="0" err="1"/>
              <a:t>Sklearn</a:t>
            </a:r>
            <a:r>
              <a:rPr lang="en-US" dirty="0"/>
              <a:t> library, the training set was harnessed to construct a model that predicts housing values derived from the dataset's various features.</a:t>
            </a:r>
          </a:p>
        </p:txBody>
      </p:sp>
    </p:spTree>
  </p:cSld>
  <p:clrMapOvr>
    <a:masterClrMapping/>
  </p:clrMapOvr>
  <mc:AlternateContent xmlns:mc="http://schemas.openxmlformats.org/markup-compatibility/2006" xmlns:p14="http://schemas.microsoft.com/office/powerpoint/2010/main">
    <mc:Choice Requires="p14">
      <p:transition spd="slow" p14:dur="2000" advTm="35255"/>
    </mc:Choice>
    <mc:Fallback xmlns="">
      <p:transition spd="slow" advTm="3525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127322" y="445025"/>
            <a:ext cx="8954956"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Data Partitioning for Model Development &amp; Assessment pt 2:</a:t>
            </a:r>
            <a:endParaRPr dirty="0"/>
          </a:p>
        </p:txBody>
      </p:sp>
      <p:sp>
        <p:nvSpPr>
          <p:cNvPr id="91" name="Google Shape;91;p18"/>
          <p:cNvSpPr txBox="1">
            <a:spLocks noGrp="1"/>
          </p:cNvSpPr>
          <p:nvPr>
            <p:ph type="body" idx="1"/>
          </p:nvPr>
        </p:nvSpPr>
        <p:spPr>
          <a:xfrm>
            <a:off x="311700" y="1152475"/>
            <a:ext cx="5238600" cy="3416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Char char="●"/>
            </a:pPr>
            <a:r>
              <a:rPr lang="en-US" dirty="0"/>
              <a:t>Utilizing the testing set, we gauged our model's efficacy through the Mean Squared Error (MSE) and R-squared score. The MSE reflects the precision of our housing price predictions, while the R-squared score demonstrates the model's fit to the data.</a:t>
            </a:r>
          </a:p>
          <a:p>
            <a:pPr marL="457200" lvl="0" indent="-325755" algn="l" rtl="0">
              <a:spcBef>
                <a:spcPts val="0"/>
              </a:spcBef>
              <a:spcAft>
                <a:spcPts val="0"/>
              </a:spcAft>
              <a:buSzPct val="100000"/>
              <a:buChar char="●"/>
            </a:pPr>
            <a:endParaRPr dirty="0"/>
          </a:p>
          <a:p>
            <a:pPr marL="457200" lvl="0" indent="-325755" algn="l" rtl="0">
              <a:spcBef>
                <a:spcPts val="0"/>
              </a:spcBef>
              <a:spcAft>
                <a:spcPts val="0"/>
              </a:spcAft>
              <a:buSzPct val="100000"/>
              <a:buChar char="●"/>
            </a:pPr>
            <a:r>
              <a:rPr lang="en-US" dirty="0"/>
              <a:t>Model performance was visualized using scatterplots of predicted versus actual values and the distribution of residuals. Both the scatterplot and the residual distribution confirm the model's commendable accuracy in predicting housing prices.</a:t>
            </a:r>
            <a:endParaRPr dirty="0"/>
          </a:p>
        </p:txBody>
      </p:sp>
      <p:pic>
        <p:nvPicPr>
          <p:cNvPr id="92" name="Google Shape;92;p18"/>
          <p:cNvPicPr preferRelativeResize="0"/>
          <p:nvPr/>
        </p:nvPicPr>
        <p:blipFill>
          <a:blip r:embed="rId5">
            <a:alphaModFix/>
          </a:blip>
          <a:stretch>
            <a:fillRect/>
          </a:stretch>
        </p:blipFill>
        <p:spPr>
          <a:xfrm>
            <a:off x="5722075" y="1402600"/>
            <a:ext cx="3067050" cy="419100"/>
          </a:xfrm>
          <a:prstGeom prst="rect">
            <a:avLst/>
          </a:prstGeom>
          <a:noFill/>
          <a:ln>
            <a:noFill/>
          </a:ln>
        </p:spPr>
      </p:pic>
      <p:pic>
        <p:nvPicPr>
          <p:cNvPr id="93" name="Google Shape;93;p18"/>
          <p:cNvPicPr preferRelativeResize="0"/>
          <p:nvPr/>
        </p:nvPicPr>
        <p:blipFill>
          <a:blip r:embed="rId6">
            <a:alphaModFix/>
          </a:blip>
          <a:stretch>
            <a:fillRect/>
          </a:stretch>
        </p:blipFill>
        <p:spPr>
          <a:xfrm>
            <a:off x="5954225" y="2615352"/>
            <a:ext cx="2417450" cy="1778875"/>
          </a:xfrm>
          <a:prstGeom prst="rect">
            <a:avLst/>
          </a:prstGeom>
          <a:noFill/>
          <a:ln>
            <a:noFill/>
          </a:ln>
        </p:spPr>
      </p:pic>
      <p:pic>
        <p:nvPicPr>
          <p:cNvPr id="4" name="Audio 3">
            <a:hlinkClick r:id="" action="ppaction://media"/>
            <a:extLst>
              <a:ext uri="{FF2B5EF4-FFF2-40B4-BE49-F238E27FC236}">
                <a16:creationId xmlns:a16="http://schemas.microsoft.com/office/drawing/2014/main" id="{731B3D9C-5F96-AC67-4FC1-08827FFF46A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9728"/>
    </mc:Choice>
    <mc:Fallback xmlns="">
      <p:transition spd="slow" advTm="49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Techniques to Improve</a:t>
            </a:r>
            <a:endParaRPr/>
          </a:p>
        </p:txBody>
      </p:sp>
      <p:sp>
        <p:nvSpPr>
          <p:cNvPr id="99" name="Google Shape;99;p19"/>
          <p:cNvSpPr txBox="1">
            <a:spLocks noGrp="1"/>
          </p:cNvSpPr>
          <p:nvPr>
            <p:ph type="body" idx="1"/>
          </p:nvPr>
        </p:nvSpPr>
        <p:spPr>
          <a:xfrm>
            <a:off x="311700" y="1152475"/>
            <a:ext cx="6042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Incorporating cross-validation enhances the model's predictive performance. As a technique to measure model efficacy and deter overfitting, cross-validation ensures a more accurate forecast on unseen data.</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US" dirty="0"/>
              <a:t>Incorporating regularization strategies helps mitigate overfitting. Techniques such as Lasso and Ridge regression, which penalize substantial coefficients, contribute to model robustness, bolstering its generalization capability on unseen data.</a:t>
            </a:r>
            <a:endParaRPr dirty="0"/>
          </a:p>
        </p:txBody>
      </p:sp>
      <p:pic>
        <p:nvPicPr>
          <p:cNvPr id="100" name="Google Shape;100;p19"/>
          <p:cNvPicPr preferRelativeResize="0"/>
          <p:nvPr/>
        </p:nvPicPr>
        <p:blipFill>
          <a:blip r:embed="rId3">
            <a:alphaModFix/>
          </a:blip>
          <a:stretch>
            <a:fillRect/>
          </a:stretch>
        </p:blipFill>
        <p:spPr>
          <a:xfrm>
            <a:off x="6689100" y="1840393"/>
            <a:ext cx="2221275" cy="1352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Techniques to Improve Part 2</a:t>
            </a:r>
            <a:endParaRPr/>
          </a:p>
        </p:txBody>
      </p:sp>
      <p:sp>
        <p:nvSpPr>
          <p:cNvPr id="106" name="Google Shape;106;p20"/>
          <p:cNvSpPr txBox="1">
            <a:spLocks noGrp="1"/>
          </p:cNvSpPr>
          <p:nvPr>
            <p:ph type="body" idx="1"/>
          </p:nvPr>
        </p:nvSpPr>
        <p:spPr>
          <a:xfrm>
            <a:off x="311700" y="1152474"/>
            <a:ext cx="5703600" cy="3662593"/>
          </a:xfrm>
          <a:prstGeom prst="rect">
            <a:avLst/>
          </a:prstGeom>
        </p:spPr>
        <p:txBody>
          <a:bodyPr spcFirstLastPara="1" wrap="square" lIns="91425" tIns="91425" rIns="91425" bIns="91425" anchor="t" anchorCtr="0">
            <a:normAutofit fontScale="92500" lnSpcReduction="10000"/>
          </a:bodyPr>
          <a:lstStyle/>
          <a:p>
            <a:r>
              <a:rPr lang="en-US" dirty="0"/>
              <a:t>Exploring Non-linear Relationships: While the current linear regression model presumes a linear relation between the target variable and features, potential non-linear associations may exist. Delving into these non-linear connections could enhance the model's accuracy.</a:t>
            </a:r>
          </a:p>
          <a:p>
            <a:pPr marL="114300" indent="0">
              <a:buNone/>
            </a:pPr>
            <a:endParaRPr lang="en-US" dirty="0"/>
          </a:p>
          <a:p>
            <a:r>
              <a:rPr lang="en-US" dirty="0"/>
              <a:t>Considering Alternative Modeling Techniques: While linear regression serves as one predictive method for housing values, exploring other approaches like neural networks, decision trees, and random forests may yield even more precise results.</a:t>
            </a:r>
          </a:p>
        </p:txBody>
      </p:sp>
      <p:pic>
        <p:nvPicPr>
          <p:cNvPr id="107" name="Google Shape;107;p20"/>
          <p:cNvPicPr preferRelativeResize="0"/>
          <p:nvPr/>
        </p:nvPicPr>
        <p:blipFill>
          <a:blip r:embed="rId3">
            <a:alphaModFix/>
          </a:blip>
          <a:stretch>
            <a:fillRect/>
          </a:stretch>
        </p:blipFill>
        <p:spPr>
          <a:xfrm>
            <a:off x="6167700" y="1170125"/>
            <a:ext cx="2823900" cy="2823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311700" y="260975"/>
            <a:ext cx="8520600" cy="572700"/>
          </a:xfrm>
          <a:prstGeom prst="rect">
            <a:avLst/>
          </a:prstGeom>
        </p:spPr>
        <p:txBody>
          <a:bodyPr spcFirstLastPara="1" wrap="square" lIns="91425" tIns="91425" rIns="91425" bIns="91425" anchor="t" anchorCtr="0">
            <a:normAutofit fontScale="90000"/>
          </a:bodyPr>
          <a:lstStyle/>
          <a:p>
            <a:r>
              <a:rPr lang="en-US" b="1" dirty="0"/>
              <a:t>Boston Housing Dataset Project Summary:</a:t>
            </a:r>
            <a:br>
              <a:rPr lang="en-US" dirty="0"/>
            </a:br>
            <a:endParaRPr dirty="0"/>
          </a:p>
        </p:txBody>
      </p:sp>
      <p:sp>
        <p:nvSpPr>
          <p:cNvPr id="113" name="Google Shape;113;p21"/>
          <p:cNvSpPr txBox="1">
            <a:spLocks noGrp="1"/>
          </p:cNvSpPr>
          <p:nvPr>
            <p:ph type="body" idx="1"/>
          </p:nvPr>
        </p:nvSpPr>
        <p:spPr>
          <a:xfrm>
            <a:off x="311700" y="833675"/>
            <a:ext cx="8338200" cy="3958244"/>
          </a:xfrm>
          <a:prstGeom prst="rect">
            <a:avLst/>
          </a:prstGeom>
        </p:spPr>
        <p:txBody>
          <a:bodyPr spcFirstLastPara="1" wrap="square" lIns="91425" tIns="91425" rIns="91425" bIns="91425" anchor="t" anchorCtr="0">
            <a:normAutofit fontScale="85000" lnSpcReduction="10000"/>
          </a:bodyPr>
          <a:lstStyle/>
          <a:p>
            <a:pPr marL="457200" lvl="0" indent="-325755" algn="l" rtl="0">
              <a:spcBef>
                <a:spcPts val="0"/>
              </a:spcBef>
              <a:spcAft>
                <a:spcPts val="0"/>
              </a:spcAft>
              <a:buSzPct val="100000"/>
              <a:buChar char="●"/>
            </a:pPr>
            <a:r>
              <a:rPr lang="en" dirty="0"/>
              <a:t>In this project, we investigated and modeled the Boston Housing dataset by analyzing the performance of a linear regression model, visualizing the distribution of the objective variable, and relationships between features. We discovered that significant predictors of housing prices include the average number of rooms per dwelling and the percentage of the people with lower socioeconomic standing. Our model's MSE was 24.29 and its R-squared score was 0.67, which shows that it can forecast housing prices reasonably accurately but could still use some work.</a:t>
            </a:r>
          </a:p>
          <a:p>
            <a:pPr marL="131445" lvl="0" indent="0" algn="l" rtl="0">
              <a:spcBef>
                <a:spcPts val="0"/>
              </a:spcBef>
              <a:spcAft>
                <a:spcPts val="0"/>
              </a:spcAft>
              <a:buSzPct val="100000"/>
              <a:buNone/>
            </a:pPr>
            <a:endParaRPr dirty="0"/>
          </a:p>
          <a:p>
            <a:pPr marL="457200" lvl="0" indent="-325755" algn="l" rtl="0">
              <a:spcBef>
                <a:spcPts val="0"/>
              </a:spcBef>
              <a:spcAft>
                <a:spcPts val="0"/>
              </a:spcAft>
              <a:buSzPct val="100000"/>
              <a:buChar char="●"/>
            </a:pPr>
            <a:r>
              <a:rPr lang="en" dirty="0"/>
              <a:t>In order to enhance the performance of our model, we proposed a number of methods, including the addition of cross-validation, regularization strategies, the investigation of non-linear relationships, and the use of alternative modeling methods.</a:t>
            </a:r>
          </a:p>
          <a:p>
            <a:pPr marL="131445" lvl="0" indent="0" algn="l" rtl="0">
              <a:spcBef>
                <a:spcPts val="0"/>
              </a:spcBef>
              <a:spcAft>
                <a:spcPts val="0"/>
              </a:spcAft>
              <a:buSzPct val="100000"/>
              <a:buNone/>
            </a:pPr>
            <a:endParaRPr dirty="0"/>
          </a:p>
          <a:p>
            <a:pPr marL="457200" lvl="0" indent="-325755" algn="l" rtl="0">
              <a:spcBef>
                <a:spcPts val="0"/>
              </a:spcBef>
              <a:spcAft>
                <a:spcPts val="0"/>
              </a:spcAft>
              <a:buSzPct val="100000"/>
              <a:buChar char="●"/>
            </a:pPr>
            <a:r>
              <a:rPr lang="en" dirty="0"/>
              <a:t>Overall, this project offered insights into the variables that affect housing prices and how we can forecast them, and it established a solid framework for further research in this field.</a:t>
            </a:r>
            <a:endParaRPr dirty="0"/>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633</Words>
  <Application>Microsoft Office PowerPoint</Application>
  <PresentationFormat>On-screen Show (16:9)</PresentationFormat>
  <Paragraphs>35</Paragraphs>
  <Slides>9</Slides>
  <Notes>9</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Simple Dark</vt:lpstr>
      <vt:lpstr>Exploring and Modeling the Boston Housing Dataset</vt:lpstr>
      <vt:lpstr>Introduction</vt:lpstr>
      <vt:lpstr>Exploring the DataSet</vt:lpstr>
      <vt:lpstr>Exploring the DataSet</vt:lpstr>
      <vt:lpstr>Data Partitioning for Model Development &amp; Assessment:</vt:lpstr>
      <vt:lpstr>Data Partitioning for Model Development &amp; Assessment pt 2:</vt:lpstr>
      <vt:lpstr>Techniques to Improve</vt:lpstr>
      <vt:lpstr>Techniques to Improve Part 2</vt:lpstr>
      <vt:lpstr>Boston Housing Dataset Project Summary: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and Modeling the Boston Housing Dataset</dc:title>
  <cp:lastModifiedBy>Moloney, Donal Melicio</cp:lastModifiedBy>
  <cp:revision>4</cp:revision>
  <dcterms:modified xsi:type="dcterms:W3CDTF">2023-09-25T19:53:41Z</dcterms:modified>
</cp:coreProperties>
</file>